
<file path=[Content_Types].xml><?xml version="1.0" encoding="utf-8"?>
<Types xmlns="http://schemas.openxmlformats.org/package/2006/content-types">
  <Default Extension="xml" ContentType="application/xml"/>
  <Default Extension="png" ContentType="image/png"/>
  <Default Extension="jpg" ContentType="image/jpeg"/>
  <Default Extension="svg" ContentType="image/svg+xml"/>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4" autoAdjust="0"/>
    <p:restoredTop sz="94660"/>
  </p:normalViewPr>
  <p:slideViewPr>
    <p:cSldViewPr snapToGrid="0">
      <p:cViewPr varScale="1">
        <p:scale>
          <a:sx n="92" d="100"/>
          <a:sy n="92" d="100"/>
        </p:scale>
        <p:origin x="200"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6/26/20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6/26/20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6/26/20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6/26/20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6/26/20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6/26/20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6/26/20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6/26/20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6/26/20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6/26/20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6/26/20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6/26/20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4" Type="http://schemas.openxmlformats.org/officeDocument/2006/relationships/image" Target="../media/image3.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120898-ECF4-4CD3-BAE0-6B7D627DA0DA}"/>
              </a:ext>
            </a:extLst>
          </p:cNvPr>
          <p:cNvSpPr>
            <a:spLocks noGrp="1"/>
          </p:cNvSpPr>
          <p:nvPr>
            <p:ph type="ctrTitle"/>
          </p:nvPr>
        </p:nvSpPr>
        <p:spPr/>
        <p:txBody>
          <a:bodyPr/>
          <a:lstStyle/>
          <a:p>
            <a:r>
              <a:rPr lang="en-US" dirty="0"/>
              <a:t>Kurdish language in Kurdistan Region - Iraq</a:t>
            </a:r>
          </a:p>
        </p:txBody>
      </p:sp>
      <p:sp>
        <p:nvSpPr>
          <p:cNvPr id="3" name="Subtitle 2">
            <a:extLst>
              <a:ext uri="{FF2B5EF4-FFF2-40B4-BE49-F238E27FC236}">
                <a16:creationId xmlns:a16="http://schemas.microsoft.com/office/drawing/2014/main" xmlns="" id="{4DC06A8E-C9DC-4E16-8E1F-C73F4F92E37E}"/>
              </a:ext>
            </a:extLst>
          </p:cNvPr>
          <p:cNvSpPr>
            <a:spLocks noGrp="1"/>
          </p:cNvSpPr>
          <p:nvPr>
            <p:ph type="subTitle" idx="1"/>
          </p:nvPr>
        </p:nvSpPr>
        <p:spPr/>
        <p:txBody>
          <a:bodyPr>
            <a:normAutofit/>
          </a:bodyPr>
          <a:lstStyle/>
          <a:p>
            <a:r>
              <a:rPr lang="en-US" sz="2400" dirty="0"/>
              <a:t>Hewa S. Khalid</a:t>
            </a:r>
          </a:p>
          <a:p>
            <a:r>
              <a:rPr lang="en-US" sz="1600" dirty="0"/>
              <a:t>PhD in Kurdish language teaching</a:t>
            </a:r>
          </a:p>
        </p:txBody>
      </p:sp>
      <p:pic>
        <p:nvPicPr>
          <p:cNvPr id="5" name="Picture 4">
            <a:extLst>
              <a:ext uri="{FF2B5EF4-FFF2-40B4-BE49-F238E27FC236}">
                <a16:creationId xmlns:a16="http://schemas.microsoft.com/office/drawing/2014/main" xmlns="" id="{D902EA47-5526-4AD6-87E2-7DBB9BFF0F4A}"/>
              </a:ext>
            </a:extLst>
          </p:cNvPr>
          <p:cNvPicPr>
            <a:picLocks noChangeAspect="1"/>
          </p:cNvPicPr>
          <p:nvPr/>
        </p:nvPicPr>
        <p:blipFill>
          <a:blip r:embed="rId2"/>
          <a:stretch>
            <a:fillRect/>
          </a:stretch>
        </p:blipFill>
        <p:spPr>
          <a:xfrm>
            <a:off x="342667" y="348491"/>
            <a:ext cx="1371430" cy="650058"/>
          </a:xfrm>
          <a:prstGeom prst="rect">
            <a:avLst/>
          </a:prstGeom>
        </p:spPr>
      </p:pic>
    </p:spTree>
    <p:extLst>
      <p:ext uri="{BB962C8B-B14F-4D97-AF65-F5344CB8AC3E}">
        <p14:creationId xmlns:p14="http://schemas.microsoft.com/office/powerpoint/2010/main" val="225187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0DFC4D-90EF-418B-A094-3FD6157F9FBF}"/>
              </a:ext>
            </a:extLst>
          </p:cNvPr>
          <p:cNvSpPr>
            <a:spLocks noGrp="1"/>
          </p:cNvSpPr>
          <p:nvPr>
            <p:ph type="title"/>
          </p:nvPr>
        </p:nvSpPr>
        <p:spPr/>
        <p:txBody>
          <a:bodyPr/>
          <a:lstStyle/>
          <a:p>
            <a:r>
              <a:rPr lang="en-US" dirty="0"/>
              <a:t>The dialects of Kurdish language</a:t>
            </a:r>
          </a:p>
        </p:txBody>
      </p:sp>
      <p:pic>
        <p:nvPicPr>
          <p:cNvPr id="5" name="Content Placeholder 4">
            <a:extLst>
              <a:ext uri="{FF2B5EF4-FFF2-40B4-BE49-F238E27FC236}">
                <a16:creationId xmlns:a16="http://schemas.microsoft.com/office/drawing/2014/main" xmlns="" id="{130F7F0F-5169-4BB2-8013-CEFDBD638149}"/>
              </a:ext>
            </a:extLst>
          </p:cNvPr>
          <p:cNvPicPr>
            <a:picLocks noGrp="1" noChangeAspect="1"/>
          </p:cNvPicPr>
          <p:nvPr>
            <p:ph idx="1"/>
          </p:nvPr>
        </p:nvPicPr>
        <p:blipFill rotWithShape="1">
          <a:blip r:embed="rId2">
            <a:extLst>
              <a:ext uri="{96DAC541-7B7A-43D3-8B79-37D633B846F1}">
                <asvg:svgBlip xmlns:asvg="http://schemas.microsoft.com/office/drawing/2016/SVG/main" xmlns="" r:embed="rId3"/>
              </a:ext>
            </a:extLst>
          </a:blip>
          <a:srcRect t="15696" b="18191"/>
          <a:stretch/>
        </p:blipFill>
        <p:spPr>
          <a:xfrm>
            <a:off x="2231136" y="2298201"/>
            <a:ext cx="7729728" cy="3012471"/>
          </a:xfrm>
        </p:spPr>
      </p:pic>
      <p:sp>
        <p:nvSpPr>
          <p:cNvPr id="6" name="Oval 5">
            <a:extLst>
              <a:ext uri="{FF2B5EF4-FFF2-40B4-BE49-F238E27FC236}">
                <a16:creationId xmlns:a16="http://schemas.microsoft.com/office/drawing/2014/main" xmlns="" id="{E860DBA7-8E8C-4F1D-859E-4B352766B2A7}"/>
              </a:ext>
            </a:extLst>
          </p:cNvPr>
          <p:cNvSpPr/>
          <p:nvPr/>
        </p:nvSpPr>
        <p:spPr>
          <a:xfrm>
            <a:off x="5514449" y="3743291"/>
            <a:ext cx="987328" cy="103220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xmlns="" id="{3FDA6510-2080-4C82-A7FE-4FACB25B5D40}"/>
              </a:ext>
            </a:extLst>
          </p:cNvPr>
          <p:cNvPicPr>
            <a:picLocks noChangeAspect="1"/>
          </p:cNvPicPr>
          <p:nvPr/>
        </p:nvPicPr>
        <p:blipFill rotWithShape="1">
          <a:blip r:embed="rId4"/>
          <a:srcRect l="75848" t="45122" r="21906" b="44482"/>
          <a:stretch/>
        </p:blipFill>
        <p:spPr>
          <a:xfrm>
            <a:off x="2185261" y="5386901"/>
            <a:ext cx="273803" cy="712922"/>
          </a:xfrm>
          <a:prstGeom prst="rect">
            <a:avLst/>
          </a:prstGeom>
        </p:spPr>
      </p:pic>
      <p:pic>
        <p:nvPicPr>
          <p:cNvPr id="15" name="Picture 14">
            <a:extLst>
              <a:ext uri="{FF2B5EF4-FFF2-40B4-BE49-F238E27FC236}">
                <a16:creationId xmlns:a16="http://schemas.microsoft.com/office/drawing/2014/main" xmlns="" id="{47CC1B9A-071F-4BFA-AE61-08E7B1073F12}"/>
              </a:ext>
            </a:extLst>
          </p:cNvPr>
          <p:cNvPicPr>
            <a:picLocks noChangeAspect="1"/>
          </p:cNvPicPr>
          <p:nvPr/>
        </p:nvPicPr>
        <p:blipFill rotWithShape="1">
          <a:blip r:embed="rId4"/>
          <a:srcRect l="84810" t="45122" r="12944" b="44482"/>
          <a:stretch/>
        </p:blipFill>
        <p:spPr>
          <a:xfrm>
            <a:off x="6121831" y="5386901"/>
            <a:ext cx="273804" cy="712922"/>
          </a:xfrm>
          <a:prstGeom prst="rect">
            <a:avLst/>
          </a:prstGeom>
        </p:spPr>
      </p:pic>
      <p:sp>
        <p:nvSpPr>
          <p:cNvPr id="16" name="TextBox 15">
            <a:extLst>
              <a:ext uri="{FF2B5EF4-FFF2-40B4-BE49-F238E27FC236}">
                <a16:creationId xmlns:a16="http://schemas.microsoft.com/office/drawing/2014/main" xmlns="" id="{32C474BA-BFAE-4D69-A384-C9CB2F5FB713}"/>
              </a:ext>
            </a:extLst>
          </p:cNvPr>
          <p:cNvSpPr txBox="1"/>
          <p:nvPr/>
        </p:nvSpPr>
        <p:spPr>
          <a:xfrm>
            <a:off x="2409986" y="5378767"/>
            <a:ext cx="2474563" cy="307777"/>
          </a:xfrm>
          <a:prstGeom prst="rect">
            <a:avLst/>
          </a:prstGeom>
          <a:noFill/>
        </p:spPr>
        <p:txBody>
          <a:bodyPr wrap="square" rtlCol="0">
            <a:spAutoFit/>
          </a:bodyPr>
          <a:lstStyle/>
          <a:p>
            <a:r>
              <a:rPr lang="en-US" sz="1400" dirty="0"/>
              <a:t>Northern Kurdish (</a:t>
            </a:r>
            <a:r>
              <a:rPr lang="en-US" sz="1400" dirty="0" err="1"/>
              <a:t>Kurmanji</a:t>
            </a:r>
            <a:r>
              <a:rPr lang="en-US" sz="1400" dirty="0"/>
              <a:t>)</a:t>
            </a:r>
          </a:p>
        </p:txBody>
      </p:sp>
      <p:sp>
        <p:nvSpPr>
          <p:cNvPr id="17" name="TextBox 16">
            <a:extLst>
              <a:ext uri="{FF2B5EF4-FFF2-40B4-BE49-F238E27FC236}">
                <a16:creationId xmlns:a16="http://schemas.microsoft.com/office/drawing/2014/main" xmlns="" id="{697F1811-1442-49AF-9F71-CF16D011F771}"/>
              </a:ext>
            </a:extLst>
          </p:cNvPr>
          <p:cNvSpPr txBox="1"/>
          <p:nvPr/>
        </p:nvSpPr>
        <p:spPr>
          <a:xfrm>
            <a:off x="2409985" y="5585406"/>
            <a:ext cx="2474563" cy="307777"/>
          </a:xfrm>
          <a:prstGeom prst="rect">
            <a:avLst/>
          </a:prstGeom>
          <a:noFill/>
        </p:spPr>
        <p:txBody>
          <a:bodyPr wrap="square" rtlCol="0">
            <a:spAutoFit/>
          </a:bodyPr>
          <a:lstStyle/>
          <a:p>
            <a:r>
              <a:rPr lang="en-US" sz="1400" dirty="0"/>
              <a:t>Central Kurdish (Sorani)</a:t>
            </a:r>
          </a:p>
        </p:txBody>
      </p:sp>
      <p:sp>
        <p:nvSpPr>
          <p:cNvPr id="18" name="TextBox 17">
            <a:extLst>
              <a:ext uri="{FF2B5EF4-FFF2-40B4-BE49-F238E27FC236}">
                <a16:creationId xmlns:a16="http://schemas.microsoft.com/office/drawing/2014/main" xmlns="" id="{6BE13977-9304-464C-87FB-80347D9A1FC4}"/>
              </a:ext>
            </a:extLst>
          </p:cNvPr>
          <p:cNvSpPr txBox="1"/>
          <p:nvPr/>
        </p:nvSpPr>
        <p:spPr>
          <a:xfrm>
            <a:off x="2409984" y="5800180"/>
            <a:ext cx="2474563" cy="307777"/>
          </a:xfrm>
          <a:prstGeom prst="rect">
            <a:avLst/>
          </a:prstGeom>
          <a:noFill/>
        </p:spPr>
        <p:txBody>
          <a:bodyPr wrap="square" rtlCol="0">
            <a:spAutoFit/>
          </a:bodyPr>
          <a:lstStyle/>
          <a:p>
            <a:r>
              <a:rPr lang="en-US" sz="1400" dirty="0"/>
              <a:t>Southern Kurdish</a:t>
            </a:r>
          </a:p>
        </p:txBody>
      </p:sp>
      <p:sp>
        <p:nvSpPr>
          <p:cNvPr id="20" name="TextBox 19">
            <a:extLst>
              <a:ext uri="{FF2B5EF4-FFF2-40B4-BE49-F238E27FC236}">
                <a16:creationId xmlns:a16="http://schemas.microsoft.com/office/drawing/2014/main" xmlns="" id="{8CC7C02D-A954-4949-8008-B8A5350C784C}"/>
              </a:ext>
            </a:extLst>
          </p:cNvPr>
          <p:cNvSpPr txBox="1"/>
          <p:nvPr/>
        </p:nvSpPr>
        <p:spPr>
          <a:xfrm>
            <a:off x="6395635" y="5445607"/>
            <a:ext cx="2474563" cy="307777"/>
          </a:xfrm>
          <a:prstGeom prst="rect">
            <a:avLst/>
          </a:prstGeom>
          <a:noFill/>
        </p:spPr>
        <p:txBody>
          <a:bodyPr wrap="square" rtlCol="0">
            <a:spAutoFit/>
          </a:bodyPr>
          <a:lstStyle/>
          <a:p>
            <a:r>
              <a:rPr lang="en-US" sz="1400" dirty="0" err="1"/>
              <a:t>Gorani</a:t>
            </a:r>
            <a:r>
              <a:rPr lang="en-US" sz="1400" dirty="0"/>
              <a:t> - </a:t>
            </a:r>
            <a:r>
              <a:rPr lang="en-US" sz="1400" dirty="0" err="1"/>
              <a:t>Zazaki</a:t>
            </a:r>
            <a:endParaRPr lang="en-US" sz="1400" dirty="0"/>
          </a:p>
        </p:txBody>
      </p:sp>
      <p:sp>
        <p:nvSpPr>
          <p:cNvPr id="21" name="TextBox 20">
            <a:extLst>
              <a:ext uri="{FF2B5EF4-FFF2-40B4-BE49-F238E27FC236}">
                <a16:creationId xmlns:a16="http://schemas.microsoft.com/office/drawing/2014/main" xmlns="" id="{1068F2C7-5D30-44E0-8067-545B19C3CFA4}"/>
              </a:ext>
            </a:extLst>
          </p:cNvPr>
          <p:cNvSpPr txBox="1"/>
          <p:nvPr/>
        </p:nvSpPr>
        <p:spPr>
          <a:xfrm>
            <a:off x="6400802" y="5772715"/>
            <a:ext cx="2474563" cy="307777"/>
          </a:xfrm>
          <a:prstGeom prst="rect">
            <a:avLst/>
          </a:prstGeom>
          <a:noFill/>
        </p:spPr>
        <p:txBody>
          <a:bodyPr wrap="square" rtlCol="0">
            <a:spAutoFit/>
          </a:bodyPr>
          <a:lstStyle/>
          <a:p>
            <a:r>
              <a:rPr lang="en-US" sz="1400" dirty="0"/>
              <a:t>Mixed areas</a:t>
            </a:r>
          </a:p>
        </p:txBody>
      </p:sp>
      <p:sp>
        <p:nvSpPr>
          <p:cNvPr id="22" name="Rectangle 21">
            <a:extLst>
              <a:ext uri="{FF2B5EF4-FFF2-40B4-BE49-F238E27FC236}">
                <a16:creationId xmlns:a16="http://schemas.microsoft.com/office/drawing/2014/main" xmlns="" id="{4DD1A535-1FD1-437D-AB50-8C4573790070}"/>
              </a:ext>
            </a:extLst>
          </p:cNvPr>
          <p:cNvSpPr/>
          <p:nvPr/>
        </p:nvSpPr>
        <p:spPr>
          <a:xfrm>
            <a:off x="6116664" y="5378767"/>
            <a:ext cx="309967" cy="4600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xmlns="" id="{FD8CD334-CE0C-4E45-84C6-0150105ED1A9}"/>
              </a:ext>
            </a:extLst>
          </p:cNvPr>
          <p:cNvPicPr>
            <a:picLocks noChangeAspect="1"/>
          </p:cNvPicPr>
          <p:nvPr/>
        </p:nvPicPr>
        <p:blipFill>
          <a:blip r:embed="rId5"/>
          <a:stretch>
            <a:fillRect/>
          </a:stretch>
        </p:blipFill>
        <p:spPr>
          <a:xfrm>
            <a:off x="342667" y="348491"/>
            <a:ext cx="1371430" cy="650058"/>
          </a:xfrm>
          <a:prstGeom prst="rect">
            <a:avLst/>
          </a:prstGeom>
        </p:spPr>
      </p:pic>
      <p:sp>
        <p:nvSpPr>
          <p:cNvPr id="24" name="TextBox 23">
            <a:extLst>
              <a:ext uri="{FF2B5EF4-FFF2-40B4-BE49-F238E27FC236}">
                <a16:creationId xmlns:a16="http://schemas.microsoft.com/office/drawing/2014/main" xmlns="" id="{7284BE13-354E-4FC2-9DCE-C2BFD38CA291}"/>
              </a:ext>
            </a:extLst>
          </p:cNvPr>
          <p:cNvSpPr txBox="1"/>
          <p:nvPr/>
        </p:nvSpPr>
        <p:spPr>
          <a:xfrm>
            <a:off x="7552841" y="4273528"/>
            <a:ext cx="1632488" cy="369332"/>
          </a:xfrm>
          <a:prstGeom prst="rect">
            <a:avLst/>
          </a:prstGeom>
          <a:noFill/>
        </p:spPr>
        <p:txBody>
          <a:bodyPr wrap="square" rtlCol="0">
            <a:spAutoFit/>
          </a:bodyPr>
          <a:lstStyle/>
          <a:p>
            <a:r>
              <a:rPr lang="en-US" dirty="0"/>
              <a:t>Iran</a:t>
            </a:r>
          </a:p>
        </p:txBody>
      </p:sp>
      <p:sp>
        <p:nvSpPr>
          <p:cNvPr id="25" name="TextBox 24">
            <a:extLst>
              <a:ext uri="{FF2B5EF4-FFF2-40B4-BE49-F238E27FC236}">
                <a16:creationId xmlns:a16="http://schemas.microsoft.com/office/drawing/2014/main" xmlns="" id="{6BEC36CC-30DD-44F2-801E-99F3DAB40B82}"/>
              </a:ext>
            </a:extLst>
          </p:cNvPr>
          <p:cNvSpPr txBox="1"/>
          <p:nvPr/>
        </p:nvSpPr>
        <p:spPr>
          <a:xfrm>
            <a:off x="2629546" y="2770193"/>
            <a:ext cx="1028054" cy="369332"/>
          </a:xfrm>
          <a:prstGeom prst="rect">
            <a:avLst/>
          </a:prstGeom>
          <a:noFill/>
        </p:spPr>
        <p:txBody>
          <a:bodyPr wrap="square" rtlCol="0">
            <a:spAutoFit/>
          </a:bodyPr>
          <a:lstStyle/>
          <a:p>
            <a:r>
              <a:rPr lang="en-US" dirty="0"/>
              <a:t>Turkey</a:t>
            </a:r>
          </a:p>
        </p:txBody>
      </p:sp>
      <p:sp>
        <p:nvSpPr>
          <p:cNvPr id="27" name="TextBox 26">
            <a:extLst>
              <a:ext uri="{FF2B5EF4-FFF2-40B4-BE49-F238E27FC236}">
                <a16:creationId xmlns:a16="http://schemas.microsoft.com/office/drawing/2014/main" xmlns="" id="{1C03C2E6-E588-419F-BF81-EC9FC94CB2FF}"/>
              </a:ext>
            </a:extLst>
          </p:cNvPr>
          <p:cNvSpPr txBox="1"/>
          <p:nvPr/>
        </p:nvSpPr>
        <p:spPr>
          <a:xfrm>
            <a:off x="4486395" y="4088862"/>
            <a:ext cx="1028054" cy="369332"/>
          </a:xfrm>
          <a:prstGeom prst="rect">
            <a:avLst/>
          </a:prstGeom>
          <a:noFill/>
        </p:spPr>
        <p:txBody>
          <a:bodyPr wrap="square" rtlCol="0">
            <a:spAutoFit/>
          </a:bodyPr>
          <a:lstStyle/>
          <a:p>
            <a:r>
              <a:rPr lang="en-US" dirty="0"/>
              <a:t>Syria</a:t>
            </a:r>
          </a:p>
        </p:txBody>
      </p:sp>
      <p:sp>
        <p:nvSpPr>
          <p:cNvPr id="28" name="TextBox 27">
            <a:extLst>
              <a:ext uri="{FF2B5EF4-FFF2-40B4-BE49-F238E27FC236}">
                <a16:creationId xmlns:a16="http://schemas.microsoft.com/office/drawing/2014/main" xmlns="" id="{8E67AB9E-604C-41F6-B81D-3C7D093A5A53}"/>
              </a:ext>
            </a:extLst>
          </p:cNvPr>
          <p:cNvSpPr txBox="1"/>
          <p:nvPr/>
        </p:nvSpPr>
        <p:spPr>
          <a:xfrm>
            <a:off x="5191567" y="4699767"/>
            <a:ext cx="1028054" cy="369332"/>
          </a:xfrm>
          <a:prstGeom prst="rect">
            <a:avLst/>
          </a:prstGeom>
          <a:noFill/>
        </p:spPr>
        <p:txBody>
          <a:bodyPr wrap="square" rtlCol="0">
            <a:spAutoFit/>
          </a:bodyPr>
          <a:lstStyle/>
          <a:p>
            <a:r>
              <a:rPr lang="en-US" dirty="0"/>
              <a:t>Iraq</a:t>
            </a:r>
          </a:p>
        </p:txBody>
      </p:sp>
      <p:sp>
        <p:nvSpPr>
          <p:cNvPr id="29" name="TextBox 28">
            <a:extLst>
              <a:ext uri="{FF2B5EF4-FFF2-40B4-BE49-F238E27FC236}">
                <a16:creationId xmlns:a16="http://schemas.microsoft.com/office/drawing/2014/main" xmlns="" id="{FD9B3DBC-7FD7-40B0-83F5-3E619119CD54}"/>
              </a:ext>
            </a:extLst>
          </p:cNvPr>
          <p:cNvSpPr txBox="1"/>
          <p:nvPr/>
        </p:nvSpPr>
        <p:spPr>
          <a:xfrm>
            <a:off x="10256520" y="6355080"/>
            <a:ext cx="2979420" cy="646331"/>
          </a:xfrm>
          <a:prstGeom prst="rect">
            <a:avLst/>
          </a:prstGeom>
          <a:noFill/>
        </p:spPr>
        <p:txBody>
          <a:bodyPr wrap="square" rtlCol="0">
            <a:spAutoFit/>
          </a:bodyPr>
          <a:lstStyle/>
          <a:p>
            <a:r>
              <a:rPr lang="en-US" dirty="0">
                <a:solidFill>
                  <a:schemeClr val="bg1">
                    <a:lumMod val="75000"/>
                  </a:schemeClr>
                </a:solidFill>
              </a:rPr>
              <a:t>Hewa S. Khalid</a:t>
            </a:r>
          </a:p>
          <a:p>
            <a:endParaRPr lang="en-US" dirty="0">
              <a:solidFill>
                <a:schemeClr val="bg1">
                  <a:lumMod val="75000"/>
                </a:schemeClr>
              </a:solidFill>
            </a:endParaRPr>
          </a:p>
        </p:txBody>
      </p:sp>
    </p:spTree>
    <p:extLst>
      <p:ext uri="{BB962C8B-B14F-4D97-AF65-F5344CB8AC3E}">
        <p14:creationId xmlns:p14="http://schemas.microsoft.com/office/powerpoint/2010/main" val="74042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ED4B8D-D6ED-475D-9410-7F5247382A7B}"/>
              </a:ext>
            </a:extLst>
          </p:cNvPr>
          <p:cNvSpPr>
            <a:spLocks noGrp="1"/>
          </p:cNvSpPr>
          <p:nvPr>
            <p:ph type="title"/>
          </p:nvPr>
        </p:nvSpPr>
        <p:spPr/>
        <p:txBody>
          <a:bodyPr/>
          <a:lstStyle/>
          <a:p>
            <a:r>
              <a:rPr lang="en-US" dirty="0"/>
              <a:t>A brief history</a:t>
            </a:r>
          </a:p>
        </p:txBody>
      </p:sp>
      <p:sp>
        <p:nvSpPr>
          <p:cNvPr id="3" name="Content Placeholder 2">
            <a:extLst>
              <a:ext uri="{FF2B5EF4-FFF2-40B4-BE49-F238E27FC236}">
                <a16:creationId xmlns:a16="http://schemas.microsoft.com/office/drawing/2014/main" xmlns="" id="{DB73670D-6417-42D5-95A8-5C3ED1926525}"/>
              </a:ext>
            </a:extLst>
          </p:cNvPr>
          <p:cNvSpPr>
            <a:spLocks noGrp="1"/>
          </p:cNvSpPr>
          <p:nvPr>
            <p:ph idx="1"/>
          </p:nvPr>
        </p:nvSpPr>
        <p:spPr>
          <a:xfrm>
            <a:off x="2231136" y="2234110"/>
            <a:ext cx="7729728" cy="4353217"/>
          </a:xfrm>
        </p:spPr>
        <p:txBody>
          <a:bodyPr>
            <a:normAutofit fontScale="85000" lnSpcReduction="10000"/>
          </a:bodyPr>
          <a:lstStyle/>
          <a:p>
            <a:r>
              <a:rPr lang="en-US" dirty="0"/>
              <a:t>After the collapse of the Ottoman Empire, this part of Kurdistan linked to Iraq. Iraqi Kurds revolted and asked for their rights, and the British mandate of Iraq also agreed to provide some cultural and linguistic rights. The British authority printed </a:t>
            </a:r>
            <a:r>
              <a:rPr lang="en-US" i="1" dirty="0" err="1"/>
              <a:t>Peshkawtn</a:t>
            </a:r>
            <a:r>
              <a:rPr lang="en-US" dirty="0"/>
              <a:t> newspaper in Sulaymaniyah, which has had a great impact on Kurdish language.  (It is discussed that the British mandate supported Kurdish to use it against Arabic and Turkish politically) </a:t>
            </a:r>
          </a:p>
          <a:p>
            <a:r>
              <a:rPr lang="en-US" dirty="0"/>
              <a:t>Sulaymaniyah was the center of Kurdish nationalism in Southern Kurdistan. So, the dialect of Sulaymaniyah has become the language of intellectuals at that time. </a:t>
            </a:r>
          </a:p>
          <a:p>
            <a:r>
              <a:rPr lang="en-US" dirty="0"/>
              <a:t>After the Iraqi revolution and changing Iraqi system in 1958, the directorate of education in Kurdish was opened in Baghdad.</a:t>
            </a:r>
          </a:p>
          <a:p>
            <a:r>
              <a:rPr lang="en-US" dirty="0"/>
              <a:t>One of the main points in Kurdish-Iraqi peace process 1970 was studying in Kurdish language. So, the language of education in Sulaymaniyah, Erbil, and some parts of Kirkuk changed into Kurdish, while later some tribes in Duhok refused Kurdish education. </a:t>
            </a:r>
          </a:p>
          <a:p>
            <a:r>
              <a:rPr lang="en-US" dirty="0"/>
              <a:t>After the 1991 Kurdish uprising in Iraq, Kurdish become formal language of Kurdistan Region of Iraq. </a:t>
            </a:r>
          </a:p>
          <a:p>
            <a:r>
              <a:rPr lang="en-US" dirty="0"/>
              <a:t>According to the latest Iraqi constitution (2005), both Arabic and Kurdish are the formal languages of Iraq. </a:t>
            </a:r>
          </a:p>
        </p:txBody>
      </p:sp>
      <p:pic>
        <p:nvPicPr>
          <p:cNvPr id="4" name="Picture 3">
            <a:extLst>
              <a:ext uri="{FF2B5EF4-FFF2-40B4-BE49-F238E27FC236}">
                <a16:creationId xmlns:a16="http://schemas.microsoft.com/office/drawing/2014/main" xmlns="" id="{8996D571-3F93-422A-98D1-02F88BD2E0D7}"/>
              </a:ext>
            </a:extLst>
          </p:cNvPr>
          <p:cNvPicPr>
            <a:picLocks noChangeAspect="1"/>
          </p:cNvPicPr>
          <p:nvPr/>
        </p:nvPicPr>
        <p:blipFill>
          <a:blip r:embed="rId2"/>
          <a:stretch>
            <a:fillRect/>
          </a:stretch>
        </p:blipFill>
        <p:spPr>
          <a:xfrm>
            <a:off x="342667" y="348491"/>
            <a:ext cx="1371430" cy="650058"/>
          </a:xfrm>
          <a:prstGeom prst="rect">
            <a:avLst/>
          </a:prstGeom>
        </p:spPr>
      </p:pic>
      <p:sp>
        <p:nvSpPr>
          <p:cNvPr id="5" name="TextBox 4">
            <a:extLst>
              <a:ext uri="{FF2B5EF4-FFF2-40B4-BE49-F238E27FC236}">
                <a16:creationId xmlns:a16="http://schemas.microsoft.com/office/drawing/2014/main" xmlns="" id="{157E8EB7-3C3D-4D95-A1A6-8732D5ACCC2F}"/>
              </a:ext>
            </a:extLst>
          </p:cNvPr>
          <p:cNvSpPr txBox="1"/>
          <p:nvPr/>
        </p:nvSpPr>
        <p:spPr>
          <a:xfrm>
            <a:off x="10256520" y="6355080"/>
            <a:ext cx="2979420" cy="646331"/>
          </a:xfrm>
          <a:prstGeom prst="rect">
            <a:avLst/>
          </a:prstGeom>
          <a:noFill/>
        </p:spPr>
        <p:txBody>
          <a:bodyPr wrap="square" rtlCol="0">
            <a:spAutoFit/>
          </a:bodyPr>
          <a:lstStyle/>
          <a:p>
            <a:r>
              <a:rPr lang="en-US" dirty="0">
                <a:solidFill>
                  <a:schemeClr val="bg1">
                    <a:lumMod val="75000"/>
                  </a:schemeClr>
                </a:solidFill>
              </a:rPr>
              <a:t>Hewa S. Khalid</a:t>
            </a:r>
          </a:p>
          <a:p>
            <a:endParaRPr lang="en-US" dirty="0">
              <a:solidFill>
                <a:schemeClr val="bg1">
                  <a:lumMod val="75000"/>
                </a:schemeClr>
              </a:solidFill>
            </a:endParaRPr>
          </a:p>
        </p:txBody>
      </p:sp>
      <p:pic>
        <p:nvPicPr>
          <p:cNvPr id="6" name="Picture 5">
            <a:extLst>
              <a:ext uri="{FF2B5EF4-FFF2-40B4-BE49-F238E27FC236}">
                <a16:creationId xmlns:a16="http://schemas.microsoft.com/office/drawing/2014/main" xmlns="" id="{DF8F7A05-9575-4107-9E2D-2BC64DA7EB73}"/>
              </a:ext>
            </a:extLst>
          </p:cNvPr>
          <p:cNvPicPr>
            <a:picLocks noChangeAspect="1"/>
          </p:cNvPicPr>
          <p:nvPr/>
        </p:nvPicPr>
        <p:blipFill rotWithShape="1">
          <a:blip r:embed="rId3"/>
          <a:srcRect l="68650" t="30020" r="10230" b="40287"/>
          <a:stretch/>
        </p:blipFill>
        <p:spPr>
          <a:xfrm>
            <a:off x="9814541" y="3429000"/>
            <a:ext cx="1931689" cy="1527675"/>
          </a:xfrm>
          <a:prstGeom prst="rect">
            <a:avLst/>
          </a:prstGeom>
        </p:spPr>
      </p:pic>
    </p:spTree>
    <p:extLst>
      <p:ext uri="{BB962C8B-B14F-4D97-AF65-F5344CB8AC3E}">
        <p14:creationId xmlns:p14="http://schemas.microsoft.com/office/powerpoint/2010/main" val="1385266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491688-DC33-4431-828B-1FB35263699A}"/>
              </a:ext>
            </a:extLst>
          </p:cNvPr>
          <p:cNvSpPr>
            <a:spLocks noGrp="1"/>
          </p:cNvSpPr>
          <p:nvPr>
            <p:ph type="title"/>
          </p:nvPr>
        </p:nvSpPr>
        <p:spPr/>
        <p:txBody>
          <a:bodyPr/>
          <a:lstStyle/>
          <a:p>
            <a:r>
              <a:rPr lang="en-US" dirty="0"/>
              <a:t>Education and governance is in Kurdish, but which dialect?!</a:t>
            </a:r>
          </a:p>
        </p:txBody>
      </p:sp>
      <p:sp>
        <p:nvSpPr>
          <p:cNvPr id="3" name="Content Placeholder 2">
            <a:extLst>
              <a:ext uri="{FF2B5EF4-FFF2-40B4-BE49-F238E27FC236}">
                <a16:creationId xmlns:a16="http://schemas.microsoft.com/office/drawing/2014/main" xmlns="" id="{BCCCCE66-B788-4E02-8621-CC1C7866D37E}"/>
              </a:ext>
            </a:extLst>
          </p:cNvPr>
          <p:cNvSpPr>
            <a:spLocks noGrp="1"/>
          </p:cNvSpPr>
          <p:nvPr>
            <p:ph idx="1"/>
          </p:nvPr>
        </p:nvSpPr>
        <p:spPr/>
        <p:txBody>
          <a:bodyPr>
            <a:normAutofit/>
          </a:bodyPr>
          <a:lstStyle/>
          <a:p>
            <a:r>
              <a:rPr lang="en-US" dirty="0"/>
              <a:t>Because of historical facts, political activities…etc. Central Kurdish has become the unrecognized formal language of Kurdistan Region.</a:t>
            </a:r>
          </a:p>
          <a:p>
            <a:r>
              <a:rPr lang="en-US" dirty="0" err="1"/>
              <a:t>Bahdini</a:t>
            </a:r>
            <a:r>
              <a:rPr lang="en-US" dirty="0"/>
              <a:t>, which is one of the </a:t>
            </a:r>
            <a:r>
              <a:rPr lang="en-US" dirty="0" err="1"/>
              <a:t>Kurmanji</a:t>
            </a:r>
            <a:r>
              <a:rPr lang="en-US" dirty="0"/>
              <a:t> sub-dialects also wanted to compete. With the support of the KDP that its leaders are </a:t>
            </a:r>
            <a:r>
              <a:rPr lang="en-US" dirty="0" err="1"/>
              <a:t>Bahdini</a:t>
            </a:r>
            <a:r>
              <a:rPr lang="en-US" dirty="0"/>
              <a:t> speakers, they changed their education into </a:t>
            </a:r>
            <a:r>
              <a:rPr lang="en-US" dirty="0" err="1"/>
              <a:t>Bahdini</a:t>
            </a:r>
            <a:r>
              <a:rPr lang="en-US" dirty="0"/>
              <a:t> in Duhok province. While the same chance has not given to the other dialects, for example </a:t>
            </a:r>
            <a:r>
              <a:rPr lang="en-US" dirty="0" err="1"/>
              <a:t>Hawrami</a:t>
            </a:r>
            <a:r>
              <a:rPr lang="en-US" dirty="0"/>
              <a:t> and Southern Kurdish. </a:t>
            </a:r>
          </a:p>
          <a:p>
            <a:r>
              <a:rPr lang="en-US" dirty="0"/>
              <a:t>The key problem there is that the education in Duhok is not in the standard </a:t>
            </a:r>
            <a:r>
              <a:rPr lang="en-US" dirty="0" err="1"/>
              <a:t>Kurmanji</a:t>
            </a:r>
            <a:r>
              <a:rPr lang="en-US" dirty="0"/>
              <a:t>, it is in an accent of </a:t>
            </a:r>
            <a:r>
              <a:rPr lang="en-US" dirty="0" err="1"/>
              <a:t>Kurmanji</a:t>
            </a:r>
            <a:r>
              <a:rPr lang="en-US" dirty="0"/>
              <a:t>, which raise a new issue. </a:t>
            </a:r>
          </a:p>
          <a:p>
            <a:endParaRPr lang="en-US" dirty="0"/>
          </a:p>
        </p:txBody>
      </p:sp>
      <p:pic>
        <p:nvPicPr>
          <p:cNvPr id="4" name="Picture 3">
            <a:extLst>
              <a:ext uri="{FF2B5EF4-FFF2-40B4-BE49-F238E27FC236}">
                <a16:creationId xmlns:a16="http://schemas.microsoft.com/office/drawing/2014/main" xmlns="" id="{F6B3025B-B238-4D08-B291-5C97B5512926}"/>
              </a:ext>
            </a:extLst>
          </p:cNvPr>
          <p:cNvPicPr>
            <a:picLocks noChangeAspect="1"/>
          </p:cNvPicPr>
          <p:nvPr/>
        </p:nvPicPr>
        <p:blipFill>
          <a:blip r:embed="rId2"/>
          <a:stretch>
            <a:fillRect/>
          </a:stretch>
        </p:blipFill>
        <p:spPr>
          <a:xfrm>
            <a:off x="342667" y="348491"/>
            <a:ext cx="1371430" cy="650058"/>
          </a:xfrm>
          <a:prstGeom prst="rect">
            <a:avLst/>
          </a:prstGeom>
        </p:spPr>
      </p:pic>
      <p:sp>
        <p:nvSpPr>
          <p:cNvPr id="5" name="TextBox 4">
            <a:extLst>
              <a:ext uri="{FF2B5EF4-FFF2-40B4-BE49-F238E27FC236}">
                <a16:creationId xmlns:a16="http://schemas.microsoft.com/office/drawing/2014/main" xmlns="" id="{26E50E12-ACFD-4C71-B5B4-13BF492C1FE6}"/>
              </a:ext>
            </a:extLst>
          </p:cNvPr>
          <p:cNvSpPr txBox="1"/>
          <p:nvPr/>
        </p:nvSpPr>
        <p:spPr>
          <a:xfrm>
            <a:off x="10256520" y="6355080"/>
            <a:ext cx="2979420" cy="646331"/>
          </a:xfrm>
          <a:prstGeom prst="rect">
            <a:avLst/>
          </a:prstGeom>
          <a:noFill/>
        </p:spPr>
        <p:txBody>
          <a:bodyPr wrap="square" rtlCol="0">
            <a:spAutoFit/>
          </a:bodyPr>
          <a:lstStyle/>
          <a:p>
            <a:r>
              <a:rPr lang="en-US" dirty="0">
                <a:solidFill>
                  <a:schemeClr val="bg1">
                    <a:lumMod val="75000"/>
                  </a:schemeClr>
                </a:solidFill>
              </a:rPr>
              <a:t>Hewa S. Khalid</a:t>
            </a:r>
          </a:p>
          <a:p>
            <a:endParaRPr lang="en-US" dirty="0">
              <a:solidFill>
                <a:schemeClr val="bg1">
                  <a:lumMod val="75000"/>
                </a:schemeClr>
              </a:solidFill>
            </a:endParaRPr>
          </a:p>
        </p:txBody>
      </p:sp>
      <p:pic>
        <p:nvPicPr>
          <p:cNvPr id="7" name="Picture 6">
            <a:extLst>
              <a:ext uri="{FF2B5EF4-FFF2-40B4-BE49-F238E27FC236}">
                <a16:creationId xmlns:a16="http://schemas.microsoft.com/office/drawing/2014/main" xmlns="" id="{648DB751-4059-4ACA-9E54-C2D8BAD69713}"/>
              </a:ext>
            </a:extLst>
          </p:cNvPr>
          <p:cNvPicPr>
            <a:picLocks noChangeAspect="1"/>
          </p:cNvPicPr>
          <p:nvPr/>
        </p:nvPicPr>
        <p:blipFill>
          <a:blip r:embed="rId3"/>
          <a:stretch>
            <a:fillRect/>
          </a:stretch>
        </p:blipFill>
        <p:spPr>
          <a:xfrm>
            <a:off x="10079752" y="3304181"/>
            <a:ext cx="1885985" cy="1278197"/>
          </a:xfrm>
          <a:prstGeom prst="rect">
            <a:avLst/>
          </a:prstGeom>
        </p:spPr>
      </p:pic>
    </p:spTree>
    <p:extLst>
      <p:ext uri="{BB962C8B-B14F-4D97-AF65-F5344CB8AC3E}">
        <p14:creationId xmlns:p14="http://schemas.microsoft.com/office/powerpoint/2010/main" val="746939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F79C1C-88BE-4E64-8AE2-DF4B140648A4}"/>
              </a:ext>
            </a:extLst>
          </p:cNvPr>
          <p:cNvSpPr>
            <a:spLocks noGrp="1"/>
          </p:cNvSpPr>
          <p:nvPr>
            <p:ph type="title"/>
          </p:nvPr>
        </p:nvSpPr>
        <p:spPr/>
        <p:txBody>
          <a:bodyPr/>
          <a:lstStyle/>
          <a:p>
            <a:r>
              <a:rPr lang="en-US" dirty="0"/>
              <a:t>The alphabet</a:t>
            </a:r>
          </a:p>
        </p:txBody>
      </p:sp>
      <p:sp>
        <p:nvSpPr>
          <p:cNvPr id="3" name="Content Placeholder 2">
            <a:extLst>
              <a:ext uri="{FF2B5EF4-FFF2-40B4-BE49-F238E27FC236}">
                <a16:creationId xmlns:a16="http://schemas.microsoft.com/office/drawing/2014/main" xmlns="" id="{8709B2F1-23AF-450B-BBBB-81E315CB2DB0}"/>
              </a:ext>
            </a:extLst>
          </p:cNvPr>
          <p:cNvSpPr>
            <a:spLocks noGrp="1"/>
          </p:cNvSpPr>
          <p:nvPr>
            <p:ph idx="1"/>
          </p:nvPr>
        </p:nvSpPr>
        <p:spPr>
          <a:xfrm>
            <a:off x="2231136" y="2638044"/>
            <a:ext cx="8264830" cy="3717036"/>
          </a:xfrm>
        </p:spPr>
        <p:txBody>
          <a:bodyPr>
            <a:normAutofit/>
          </a:bodyPr>
          <a:lstStyle/>
          <a:p>
            <a:r>
              <a:rPr lang="en-US" sz="2000" dirty="0"/>
              <a:t>Central Kurdish, Southern Kurdish and </a:t>
            </a:r>
            <a:r>
              <a:rPr lang="en-US" sz="2000" dirty="0" err="1"/>
              <a:t>Gorani</a:t>
            </a:r>
            <a:r>
              <a:rPr lang="en-US" sz="2000" dirty="0"/>
              <a:t> dialects use modified-Arabic alphabet, while Northern Kurdish and </a:t>
            </a:r>
            <a:r>
              <a:rPr lang="en-US" sz="2000" dirty="0" err="1"/>
              <a:t>Zazaki</a:t>
            </a:r>
            <a:r>
              <a:rPr lang="en-US" sz="2000" dirty="0"/>
              <a:t> use Latin alphabet except of </a:t>
            </a:r>
            <a:r>
              <a:rPr lang="en-US" sz="2000" dirty="0" err="1"/>
              <a:t>Bahdini</a:t>
            </a:r>
            <a:r>
              <a:rPr lang="en-US" sz="2000" dirty="0"/>
              <a:t> sub-dialect of </a:t>
            </a:r>
            <a:r>
              <a:rPr lang="en-US" sz="2000" dirty="0" err="1"/>
              <a:t>Kurmanji</a:t>
            </a:r>
            <a:r>
              <a:rPr lang="en-US" sz="2000" dirty="0"/>
              <a:t>. </a:t>
            </a:r>
          </a:p>
          <a:p>
            <a:r>
              <a:rPr lang="en-US" sz="2000" dirty="0"/>
              <a:t>So, the alphabet has become the contemporary issue of Kurdish language. </a:t>
            </a:r>
          </a:p>
          <a:p>
            <a:r>
              <a:rPr lang="en-US" sz="2000" dirty="0"/>
              <a:t>A group of Kurdish scholars (mainly in Iraqi Kurdistan) have signed a petition in 2012 to recognize Central Kurdish and its alphabet as a standard Kurdish language formally.  While another group (mainly in Turkey Kurdistan) rejected their petition and asked KRG to not accept such demands. </a:t>
            </a:r>
          </a:p>
          <a:p>
            <a:endParaRPr lang="en-US" sz="2000" dirty="0"/>
          </a:p>
        </p:txBody>
      </p:sp>
      <p:pic>
        <p:nvPicPr>
          <p:cNvPr id="4" name="Picture 3">
            <a:extLst>
              <a:ext uri="{FF2B5EF4-FFF2-40B4-BE49-F238E27FC236}">
                <a16:creationId xmlns:a16="http://schemas.microsoft.com/office/drawing/2014/main" xmlns="" id="{063B0C33-D77F-448A-B792-40F163D51281}"/>
              </a:ext>
            </a:extLst>
          </p:cNvPr>
          <p:cNvPicPr>
            <a:picLocks noChangeAspect="1"/>
          </p:cNvPicPr>
          <p:nvPr/>
        </p:nvPicPr>
        <p:blipFill>
          <a:blip r:embed="rId2"/>
          <a:stretch>
            <a:fillRect/>
          </a:stretch>
        </p:blipFill>
        <p:spPr>
          <a:xfrm>
            <a:off x="342667" y="348491"/>
            <a:ext cx="1371430" cy="650058"/>
          </a:xfrm>
          <a:prstGeom prst="rect">
            <a:avLst/>
          </a:prstGeom>
        </p:spPr>
      </p:pic>
      <p:sp>
        <p:nvSpPr>
          <p:cNvPr id="5" name="TextBox 4">
            <a:extLst>
              <a:ext uri="{FF2B5EF4-FFF2-40B4-BE49-F238E27FC236}">
                <a16:creationId xmlns:a16="http://schemas.microsoft.com/office/drawing/2014/main" xmlns="" id="{6A91A18F-8D30-48C8-8F6D-3592BF7E8386}"/>
              </a:ext>
            </a:extLst>
          </p:cNvPr>
          <p:cNvSpPr txBox="1"/>
          <p:nvPr/>
        </p:nvSpPr>
        <p:spPr>
          <a:xfrm>
            <a:off x="10256520" y="6355080"/>
            <a:ext cx="2979420" cy="646331"/>
          </a:xfrm>
          <a:prstGeom prst="rect">
            <a:avLst/>
          </a:prstGeom>
          <a:noFill/>
        </p:spPr>
        <p:txBody>
          <a:bodyPr wrap="square" rtlCol="0">
            <a:spAutoFit/>
          </a:bodyPr>
          <a:lstStyle/>
          <a:p>
            <a:r>
              <a:rPr lang="en-US" dirty="0">
                <a:solidFill>
                  <a:schemeClr val="bg1">
                    <a:lumMod val="75000"/>
                  </a:schemeClr>
                </a:solidFill>
              </a:rPr>
              <a:t>Hewa S. Khalid</a:t>
            </a:r>
          </a:p>
          <a:p>
            <a:endParaRPr lang="en-US" dirty="0">
              <a:solidFill>
                <a:schemeClr val="bg1">
                  <a:lumMod val="75000"/>
                </a:schemeClr>
              </a:solidFill>
            </a:endParaRPr>
          </a:p>
        </p:txBody>
      </p:sp>
    </p:spTree>
    <p:extLst>
      <p:ext uri="{BB962C8B-B14F-4D97-AF65-F5344CB8AC3E}">
        <p14:creationId xmlns:p14="http://schemas.microsoft.com/office/powerpoint/2010/main" val="2255163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01881E-8B6E-4AE0-A689-DD116F339FAC}"/>
              </a:ext>
            </a:extLst>
          </p:cNvPr>
          <p:cNvSpPr>
            <a:spLocks noGrp="1"/>
          </p:cNvSpPr>
          <p:nvPr>
            <p:ph type="title"/>
          </p:nvPr>
        </p:nvSpPr>
        <p:spPr/>
        <p:txBody>
          <a:bodyPr/>
          <a:lstStyle/>
          <a:p>
            <a:r>
              <a:rPr lang="en-US" dirty="0"/>
              <a:t>The last situation</a:t>
            </a:r>
          </a:p>
        </p:txBody>
      </p:sp>
      <p:sp>
        <p:nvSpPr>
          <p:cNvPr id="3" name="Content Placeholder 2">
            <a:extLst>
              <a:ext uri="{FF2B5EF4-FFF2-40B4-BE49-F238E27FC236}">
                <a16:creationId xmlns:a16="http://schemas.microsoft.com/office/drawing/2014/main" xmlns="" id="{1234903E-B443-480B-BE84-8C1096BB3DD8}"/>
              </a:ext>
            </a:extLst>
          </p:cNvPr>
          <p:cNvSpPr>
            <a:spLocks noGrp="1"/>
          </p:cNvSpPr>
          <p:nvPr>
            <p:ph idx="1"/>
          </p:nvPr>
        </p:nvSpPr>
        <p:spPr/>
        <p:txBody>
          <a:bodyPr>
            <a:normAutofit/>
          </a:bodyPr>
          <a:lstStyle/>
          <a:p>
            <a:r>
              <a:rPr lang="en-US" sz="2000" dirty="0"/>
              <a:t>Nowadays, other Kurdish dialects are under Central Kurdish influence. Education, higher education, printing and governance is mainly in Central Kurdish. It is written on Iraqi documents as well, like passport, ID and so on. </a:t>
            </a:r>
          </a:p>
          <a:p>
            <a:r>
              <a:rPr lang="en-US" sz="2000" dirty="0"/>
              <a:t>Both </a:t>
            </a:r>
            <a:r>
              <a:rPr lang="en-US" sz="2000" dirty="0" err="1"/>
              <a:t>Gorani</a:t>
            </a:r>
            <a:r>
              <a:rPr lang="en-US" sz="2000" dirty="0"/>
              <a:t> and Southern Kurdish in Iraqi Kurdistan are slowly melting within Central Kurdish.  According to UNESCO, </a:t>
            </a:r>
            <a:r>
              <a:rPr lang="en-US" sz="2000" dirty="0" err="1"/>
              <a:t>Hawrami</a:t>
            </a:r>
            <a:r>
              <a:rPr lang="en-US" sz="2000" dirty="0"/>
              <a:t> (a sub-dialect of </a:t>
            </a:r>
            <a:r>
              <a:rPr lang="en-US" sz="2000" dirty="0" err="1"/>
              <a:t>Gorani</a:t>
            </a:r>
            <a:r>
              <a:rPr lang="en-US" sz="2000" dirty="0"/>
              <a:t>) is one of the endangered languages and its speakers have started to convert into Central Kurdish. </a:t>
            </a:r>
          </a:p>
        </p:txBody>
      </p:sp>
      <p:pic>
        <p:nvPicPr>
          <p:cNvPr id="4" name="Picture 3">
            <a:extLst>
              <a:ext uri="{FF2B5EF4-FFF2-40B4-BE49-F238E27FC236}">
                <a16:creationId xmlns:a16="http://schemas.microsoft.com/office/drawing/2014/main" xmlns="" id="{0C542189-B286-469F-8630-1929EF8EAA65}"/>
              </a:ext>
            </a:extLst>
          </p:cNvPr>
          <p:cNvPicPr>
            <a:picLocks noChangeAspect="1"/>
          </p:cNvPicPr>
          <p:nvPr/>
        </p:nvPicPr>
        <p:blipFill>
          <a:blip r:embed="rId2"/>
          <a:stretch>
            <a:fillRect/>
          </a:stretch>
        </p:blipFill>
        <p:spPr>
          <a:xfrm>
            <a:off x="342667" y="348491"/>
            <a:ext cx="1371430" cy="650058"/>
          </a:xfrm>
          <a:prstGeom prst="rect">
            <a:avLst/>
          </a:prstGeom>
        </p:spPr>
      </p:pic>
      <p:sp>
        <p:nvSpPr>
          <p:cNvPr id="5" name="TextBox 4">
            <a:extLst>
              <a:ext uri="{FF2B5EF4-FFF2-40B4-BE49-F238E27FC236}">
                <a16:creationId xmlns:a16="http://schemas.microsoft.com/office/drawing/2014/main" xmlns="" id="{ADFAED1C-B469-4158-8903-84483D969DDB}"/>
              </a:ext>
            </a:extLst>
          </p:cNvPr>
          <p:cNvSpPr txBox="1"/>
          <p:nvPr/>
        </p:nvSpPr>
        <p:spPr>
          <a:xfrm>
            <a:off x="10256520" y="6355080"/>
            <a:ext cx="2979420" cy="646331"/>
          </a:xfrm>
          <a:prstGeom prst="rect">
            <a:avLst/>
          </a:prstGeom>
          <a:noFill/>
        </p:spPr>
        <p:txBody>
          <a:bodyPr wrap="square" rtlCol="0">
            <a:spAutoFit/>
          </a:bodyPr>
          <a:lstStyle/>
          <a:p>
            <a:r>
              <a:rPr lang="en-US" dirty="0">
                <a:solidFill>
                  <a:schemeClr val="bg1">
                    <a:lumMod val="75000"/>
                  </a:schemeClr>
                </a:solidFill>
              </a:rPr>
              <a:t>Hewa S. Khalid</a:t>
            </a:r>
          </a:p>
          <a:p>
            <a:endParaRPr lang="en-US" dirty="0">
              <a:solidFill>
                <a:schemeClr val="bg1">
                  <a:lumMod val="75000"/>
                </a:schemeClr>
              </a:solidFill>
            </a:endParaRPr>
          </a:p>
        </p:txBody>
      </p:sp>
      <p:pic>
        <p:nvPicPr>
          <p:cNvPr id="7" name="Picture 6">
            <a:extLst>
              <a:ext uri="{FF2B5EF4-FFF2-40B4-BE49-F238E27FC236}">
                <a16:creationId xmlns:a16="http://schemas.microsoft.com/office/drawing/2014/main" xmlns="" id="{A8A6A11F-9B89-4DCB-8FF6-275F0982B4C4}"/>
              </a:ext>
            </a:extLst>
          </p:cNvPr>
          <p:cNvPicPr>
            <a:picLocks noChangeAspect="1"/>
          </p:cNvPicPr>
          <p:nvPr/>
        </p:nvPicPr>
        <p:blipFill>
          <a:blip r:embed="rId3"/>
          <a:stretch>
            <a:fillRect/>
          </a:stretch>
        </p:blipFill>
        <p:spPr>
          <a:xfrm>
            <a:off x="9678708" y="3706872"/>
            <a:ext cx="1824997" cy="1186248"/>
          </a:xfrm>
          <a:prstGeom prst="rect">
            <a:avLst/>
          </a:prstGeom>
        </p:spPr>
      </p:pic>
    </p:spTree>
    <p:extLst>
      <p:ext uri="{BB962C8B-B14F-4D97-AF65-F5344CB8AC3E}">
        <p14:creationId xmlns:p14="http://schemas.microsoft.com/office/powerpoint/2010/main" val="398555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1A51D8-308D-49E2-8114-864CE96B4938}"/>
              </a:ext>
            </a:extLst>
          </p:cNvPr>
          <p:cNvSpPr>
            <a:spLocks noGrp="1"/>
          </p:cNvSpPr>
          <p:nvPr>
            <p:ph type="title"/>
          </p:nvPr>
        </p:nvSpPr>
        <p:spPr/>
        <p:txBody>
          <a:bodyPr/>
          <a:lstStyle/>
          <a:p>
            <a:r>
              <a:rPr lang="en-US" dirty="0"/>
              <a:t>Mutual Understanding</a:t>
            </a:r>
          </a:p>
        </p:txBody>
      </p:sp>
      <p:sp>
        <p:nvSpPr>
          <p:cNvPr id="3" name="Content Placeholder 2">
            <a:extLst>
              <a:ext uri="{FF2B5EF4-FFF2-40B4-BE49-F238E27FC236}">
                <a16:creationId xmlns:a16="http://schemas.microsoft.com/office/drawing/2014/main" xmlns="" id="{0D3A6647-1CC8-432F-9907-A44191697C6C}"/>
              </a:ext>
            </a:extLst>
          </p:cNvPr>
          <p:cNvSpPr>
            <a:spLocks noGrp="1"/>
          </p:cNvSpPr>
          <p:nvPr>
            <p:ph idx="1"/>
          </p:nvPr>
        </p:nvSpPr>
        <p:spPr>
          <a:xfrm>
            <a:off x="2231136" y="2412221"/>
            <a:ext cx="7729728" cy="3327806"/>
          </a:xfrm>
        </p:spPr>
        <p:txBody>
          <a:bodyPr/>
          <a:lstStyle/>
          <a:p>
            <a:r>
              <a:rPr lang="en-US" dirty="0"/>
              <a:t>Some of the researchers stated that Kurdish dialects are not mutually understandable.  While the case is different in Iraqi Kurdistan</a:t>
            </a:r>
          </a:p>
          <a:p>
            <a:r>
              <a:rPr lang="en-US" dirty="0"/>
              <a:t>The Kurds in other parts cannot use their language in education. </a:t>
            </a:r>
            <a:r>
              <a:rPr lang="en-US" dirty="0" err="1"/>
              <a:t>Kurmanji</a:t>
            </a:r>
            <a:r>
              <a:rPr lang="en-US" dirty="0"/>
              <a:t> had been banned in public in Turkey for many years. So, if the dialects have understanding problem there, one cannot generalize it for other parts of Kurdistan.  According to my latest research, Kurdish dialects in Iraqi Kurdistan are mutually understandable, and Central Kurdish plays as a lingua franca. </a:t>
            </a:r>
          </a:p>
        </p:txBody>
      </p:sp>
      <p:pic>
        <p:nvPicPr>
          <p:cNvPr id="4" name="Picture 3">
            <a:extLst>
              <a:ext uri="{FF2B5EF4-FFF2-40B4-BE49-F238E27FC236}">
                <a16:creationId xmlns:a16="http://schemas.microsoft.com/office/drawing/2014/main" xmlns="" id="{7A96FA78-130F-4812-8DD7-1D44400D42C3}"/>
              </a:ext>
            </a:extLst>
          </p:cNvPr>
          <p:cNvPicPr>
            <a:picLocks noChangeAspect="1"/>
          </p:cNvPicPr>
          <p:nvPr/>
        </p:nvPicPr>
        <p:blipFill>
          <a:blip r:embed="rId2"/>
          <a:stretch>
            <a:fillRect/>
          </a:stretch>
        </p:blipFill>
        <p:spPr>
          <a:xfrm>
            <a:off x="342667" y="348491"/>
            <a:ext cx="1371430" cy="650058"/>
          </a:xfrm>
          <a:prstGeom prst="rect">
            <a:avLst/>
          </a:prstGeom>
        </p:spPr>
      </p:pic>
      <p:sp>
        <p:nvSpPr>
          <p:cNvPr id="5" name="TextBox 4">
            <a:extLst>
              <a:ext uri="{FF2B5EF4-FFF2-40B4-BE49-F238E27FC236}">
                <a16:creationId xmlns:a16="http://schemas.microsoft.com/office/drawing/2014/main" xmlns="" id="{BA345C12-7BD1-4EBA-A35E-D303F050007D}"/>
              </a:ext>
            </a:extLst>
          </p:cNvPr>
          <p:cNvSpPr txBox="1"/>
          <p:nvPr/>
        </p:nvSpPr>
        <p:spPr>
          <a:xfrm>
            <a:off x="10256520" y="6355080"/>
            <a:ext cx="2979420" cy="646331"/>
          </a:xfrm>
          <a:prstGeom prst="rect">
            <a:avLst/>
          </a:prstGeom>
          <a:noFill/>
        </p:spPr>
        <p:txBody>
          <a:bodyPr wrap="square" rtlCol="0">
            <a:spAutoFit/>
          </a:bodyPr>
          <a:lstStyle/>
          <a:p>
            <a:r>
              <a:rPr lang="en-US" dirty="0">
                <a:solidFill>
                  <a:schemeClr val="bg1">
                    <a:lumMod val="75000"/>
                  </a:schemeClr>
                </a:solidFill>
              </a:rPr>
              <a:t>Hewa S. Khalid</a:t>
            </a:r>
          </a:p>
          <a:p>
            <a:endParaRPr lang="en-US" dirty="0">
              <a:solidFill>
                <a:schemeClr val="bg1">
                  <a:lumMod val="75000"/>
                </a:schemeClr>
              </a:solidFill>
            </a:endParaRPr>
          </a:p>
        </p:txBody>
      </p:sp>
      <p:pic>
        <p:nvPicPr>
          <p:cNvPr id="7" name="Picture 6">
            <a:extLst>
              <a:ext uri="{FF2B5EF4-FFF2-40B4-BE49-F238E27FC236}">
                <a16:creationId xmlns:a16="http://schemas.microsoft.com/office/drawing/2014/main" xmlns="" id="{40EC32CD-DDAF-49EE-9DCA-56315C4BE0F1}"/>
              </a:ext>
            </a:extLst>
          </p:cNvPr>
          <p:cNvPicPr>
            <a:picLocks noChangeAspect="1"/>
          </p:cNvPicPr>
          <p:nvPr/>
        </p:nvPicPr>
        <p:blipFill rotWithShape="1">
          <a:blip r:embed="rId3"/>
          <a:srcRect b="15543"/>
          <a:stretch/>
        </p:blipFill>
        <p:spPr>
          <a:xfrm>
            <a:off x="9960864" y="2891101"/>
            <a:ext cx="1765806" cy="1236427"/>
          </a:xfrm>
          <a:prstGeom prst="rect">
            <a:avLst/>
          </a:prstGeom>
        </p:spPr>
      </p:pic>
    </p:spTree>
    <p:extLst>
      <p:ext uri="{BB962C8B-B14F-4D97-AF65-F5344CB8AC3E}">
        <p14:creationId xmlns:p14="http://schemas.microsoft.com/office/powerpoint/2010/main" val="3583971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6E97156-2A86-4059-B84D-5CE9D163FB6A}"/>
              </a:ext>
            </a:extLst>
          </p:cNvPr>
          <p:cNvPicPr>
            <a:picLocks noChangeAspect="1"/>
          </p:cNvPicPr>
          <p:nvPr/>
        </p:nvPicPr>
        <p:blipFill rotWithShape="1">
          <a:blip r:embed="rId2"/>
          <a:srcRect l="25536" t="16360" r="27485" b="13656"/>
          <a:stretch/>
        </p:blipFill>
        <p:spPr>
          <a:xfrm>
            <a:off x="2008312" y="162686"/>
            <a:ext cx="7685449" cy="6440068"/>
          </a:xfrm>
          <a:prstGeom prst="rect">
            <a:avLst/>
          </a:prstGeom>
          <a:ln>
            <a:noFill/>
          </a:ln>
          <a:effectLst>
            <a:softEdge rad="112500"/>
          </a:effectLst>
        </p:spPr>
      </p:pic>
      <p:pic>
        <p:nvPicPr>
          <p:cNvPr id="3" name="Picture 2">
            <a:extLst>
              <a:ext uri="{FF2B5EF4-FFF2-40B4-BE49-F238E27FC236}">
                <a16:creationId xmlns:a16="http://schemas.microsoft.com/office/drawing/2014/main" xmlns="" id="{293784D2-5837-4BD3-AD29-CD95FFB1E24A}"/>
              </a:ext>
            </a:extLst>
          </p:cNvPr>
          <p:cNvPicPr>
            <a:picLocks noChangeAspect="1"/>
          </p:cNvPicPr>
          <p:nvPr/>
        </p:nvPicPr>
        <p:blipFill>
          <a:blip r:embed="rId3"/>
          <a:stretch>
            <a:fillRect/>
          </a:stretch>
        </p:blipFill>
        <p:spPr>
          <a:xfrm>
            <a:off x="342667" y="348491"/>
            <a:ext cx="1371430" cy="650058"/>
          </a:xfrm>
          <a:prstGeom prst="rect">
            <a:avLst/>
          </a:prstGeom>
        </p:spPr>
      </p:pic>
      <p:sp>
        <p:nvSpPr>
          <p:cNvPr id="4" name="TextBox 3">
            <a:extLst>
              <a:ext uri="{FF2B5EF4-FFF2-40B4-BE49-F238E27FC236}">
                <a16:creationId xmlns:a16="http://schemas.microsoft.com/office/drawing/2014/main" xmlns="" id="{596D17B7-8F75-4346-8220-8528DCF5B421}"/>
              </a:ext>
            </a:extLst>
          </p:cNvPr>
          <p:cNvSpPr txBox="1"/>
          <p:nvPr/>
        </p:nvSpPr>
        <p:spPr>
          <a:xfrm>
            <a:off x="10256520" y="6355080"/>
            <a:ext cx="2979420" cy="646331"/>
          </a:xfrm>
          <a:prstGeom prst="rect">
            <a:avLst/>
          </a:prstGeom>
          <a:noFill/>
        </p:spPr>
        <p:txBody>
          <a:bodyPr wrap="square" rtlCol="0">
            <a:spAutoFit/>
          </a:bodyPr>
          <a:lstStyle/>
          <a:p>
            <a:r>
              <a:rPr lang="en-US" dirty="0">
                <a:solidFill>
                  <a:schemeClr val="bg1">
                    <a:lumMod val="75000"/>
                  </a:schemeClr>
                </a:solidFill>
              </a:rPr>
              <a:t>Hewa S. Khalid</a:t>
            </a:r>
          </a:p>
          <a:p>
            <a:endParaRPr lang="en-US" dirty="0">
              <a:solidFill>
                <a:schemeClr val="bg1">
                  <a:lumMod val="75000"/>
                </a:schemeClr>
              </a:solidFill>
            </a:endParaRPr>
          </a:p>
        </p:txBody>
      </p:sp>
    </p:spTree>
    <p:extLst>
      <p:ext uri="{BB962C8B-B14F-4D97-AF65-F5344CB8AC3E}">
        <p14:creationId xmlns:p14="http://schemas.microsoft.com/office/powerpoint/2010/main" val="2764970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CA76FE-7CF0-4FDA-B9D8-A1AA09C1A44F}"/>
              </a:ext>
            </a:extLst>
          </p:cNvPr>
          <p:cNvSpPr>
            <a:spLocks noGrp="1"/>
          </p:cNvSpPr>
          <p:nvPr>
            <p:ph type="title"/>
          </p:nvPr>
        </p:nvSpPr>
        <p:spPr/>
        <p:txBody>
          <a:bodyPr/>
          <a:lstStyle/>
          <a:p>
            <a:r>
              <a:rPr lang="en-US" dirty="0"/>
              <a:t>Thanks for your attention</a:t>
            </a:r>
          </a:p>
        </p:txBody>
      </p:sp>
      <p:pic>
        <p:nvPicPr>
          <p:cNvPr id="4" name="Picture 3">
            <a:extLst>
              <a:ext uri="{FF2B5EF4-FFF2-40B4-BE49-F238E27FC236}">
                <a16:creationId xmlns:a16="http://schemas.microsoft.com/office/drawing/2014/main" xmlns="" id="{A9BDF910-D815-479E-9866-02AAA87C35BC}"/>
              </a:ext>
            </a:extLst>
          </p:cNvPr>
          <p:cNvPicPr>
            <a:picLocks noChangeAspect="1"/>
          </p:cNvPicPr>
          <p:nvPr/>
        </p:nvPicPr>
        <p:blipFill>
          <a:blip r:embed="rId2"/>
          <a:stretch>
            <a:fillRect/>
          </a:stretch>
        </p:blipFill>
        <p:spPr>
          <a:xfrm>
            <a:off x="342667" y="348491"/>
            <a:ext cx="1371430" cy="650058"/>
          </a:xfrm>
          <a:prstGeom prst="rect">
            <a:avLst/>
          </a:prstGeom>
        </p:spPr>
      </p:pic>
      <p:sp>
        <p:nvSpPr>
          <p:cNvPr id="5" name="TextBox 4">
            <a:extLst>
              <a:ext uri="{FF2B5EF4-FFF2-40B4-BE49-F238E27FC236}">
                <a16:creationId xmlns:a16="http://schemas.microsoft.com/office/drawing/2014/main" xmlns="" id="{ED784A38-9A8C-4553-B7AF-2D5A7E7442EE}"/>
              </a:ext>
            </a:extLst>
          </p:cNvPr>
          <p:cNvSpPr txBox="1"/>
          <p:nvPr/>
        </p:nvSpPr>
        <p:spPr>
          <a:xfrm>
            <a:off x="10256520" y="6355080"/>
            <a:ext cx="2979420" cy="646331"/>
          </a:xfrm>
          <a:prstGeom prst="rect">
            <a:avLst/>
          </a:prstGeom>
          <a:noFill/>
        </p:spPr>
        <p:txBody>
          <a:bodyPr wrap="square" rtlCol="0">
            <a:spAutoFit/>
          </a:bodyPr>
          <a:lstStyle/>
          <a:p>
            <a:r>
              <a:rPr lang="en-US" dirty="0">
                <a:solidFill>
                  <a:schemeClr val="bg1">
                    <a:lumMod val="75000"/>
                  </a:schemeClr>
                </a:solidFill>
              </a:rPr>
              <a:t>Hewa S. Khalid</a:t>
            </a:r>
          </a:p>
          <a:p>
            <a:endParaRPr lang="en-US" dirty="0">
              <a:solidFill>
                <a:schemeClr val="bg1">
                  <a:lumMod val="75000"/>
                </a:schemeClr>
              </a:solidFill>
            </a:endParaRPr>
          </a:p>
        </p:txBody>
      </p:sp>
    </p:spTree>
    <p:extLst>
      <p:ext uri="{BB962C8B-B14F-4D97-AF65-F5344CB8AC3E}">
        <p14:creationId xmlns:p14="http://schemas.microsoft.com/office/powerpoint/2010/main" val="51054472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571</TotalTime>
  <Words>684</Words>
  <Application>Microsoft Macintosh PowerPoint</Application>
  <PresentationFormat>Widescreen</PresentationFormat>
  <Paragraphs>43</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Gill Sans MT</vt:lpstr>
      <vt:lpstr>Parcel</vt:lpstr>
      <vt:lpstr>Kurdish language in Kurdistan Region - Iraq</vt:lpstr>
      <vt:lpstr>The dialects of Kurdish language</vt:lpstr>
      <vt:lpstr>A brief history</vt:lpstr>
      <vt:lpstr>Education and governance is in Kurdish, but which dialect?!</vt:lpstr>
      <vt:lpstr>The alphabet</vt:lpstr>
      <vt:lpstr>The last situation</vt:lpstr>
      <vt:lpstr>Mutual Understanding</vt:lpstr>
      <vt:lpstr>PowerPoint Presentation</vt:lpstr>
      <vt:lpstr>Thanks for your attention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Kurdish language in Kurdistan Region - Iraq</dc:title>
  <dc:creator>hewa salam</dc:creator>
  <cp:lastModifiedBy>Microsoft Office User</cp:lastModifiedBy>
  <cp:revision>29</cp:revision>
  <dcterms:created xsi:type="dcterms:W3CDTF">2020-06-18T10:52:29Z</dcterms:created>
  <dcterms:modified xsi:type="dcterms:W3CDTF">2020-06-26T18:50:37Z</dcterms:modified>
</cp:coreProperties>
</file>